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7"/>
  </p:notesMasterIdLst>
  <p:sldIdLst>
    <p:sldId id="256" r:id="rId2"/>
    <p:sldId id="267" r:id="rId3"/>
    <p:sldId id="269" r:id="rId4"/>
    <p:sldId id="270" r:id="rId5"/>
    <p:sldId id="277" r:id="rId6"/>
    <p:sldId id="280" r:id="rId7"/>
    <p:sldId id="281" r:id="rId8"/>
    <p:sldId id="265" r:id="rId9"/>
    <p:sldId id="266" r:id="rId10"/>
    <p:sldId id="261" r:id="rId11"/>
    <p:sldId id="260" r:id="rId12"/>
    <p:sldId id="263" r:id="rId13"/>
    <p:sldId id="264" r:id="rId14"/>
    <p:sldId id="274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4CAFC0-F40D-4926-8570-9A19561EFA23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163653-19A9-4E7B-9F14-D23DC4325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48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192 FDA approved mammogram facilities located in TN within 69 counties.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163653-19A9-4E7B-9F14-D23DC432546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981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0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18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54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0832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325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978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679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2974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73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85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64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26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808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206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383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6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726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208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ata.census.gov/" TargetMode="External"/><Relationship Id="rId5" Type="http://schemas.openxmlformats.org/officeDocument/2006/relationships/hyperlink" Target="https://statecancerprofiles.cancer.gov/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B2DDAE-F367-C61D-2369-476DFD2ACC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846" r="-1" b="13227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2" name="slide1">
            <a:extLst>
              <a:ext uri="{FF2B5EF4-FFF2-40B4-BE49-F238E27FC236}">
                <a16:creationId xmlns:a16="http://schemas.microsoft.com/office/drawing/2014/main" id="{53A4EB2A-0C64-4733-AB5B-60B3C0A521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199" y="5074670"/>
            <a:ext cx="10407602" cy="70213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>
                <a:solidFill>
                  <a:srgbClr val="EBEBEB"/>
                </a:solidFill>
              </a:rPr>
              <a:t>Nashville Software School </a:t>
            </a:r>
            <a:br>
              <a:rPr lang="en-US" sz="4400" dirty="0">
                <a:solidFill>
                  <a:srgbClr val="EBEBEB"/>
                </a:solidFill>
              </a:rPr>
            </a:br>
            <a:r>
              <a:rPr lang="en-US" sz="4400" dirty="0">
                <a:solidFill>
                  <a:srgbClr val="EBEBEB"/>
                </a:solidFill>
              </a:rPr>
              <a:t>“Save the Tatas”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B67C0644-7CC4-44D8-8586-2684B3139C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2199" y="5722372"/>
            <a:ext cx="10407602" cy="550412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Presented by Adrianne Austin </a:t>
            </a:r>
          </a:p>
          <a:p>
            <a:pPr algn="ctr"/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Cohort da7 – Capstone 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Mammogram Facilities">
            <a:extLst>
              <a:ext uri="{FF2B5EF4-FFF2-40B4-BE49-F238E27FC236}">
                <a16:creationId xmlns:a16="http://schemas.microsoft.com/office/drawing/2014/main" id="{AEFD48DF-115E-4409-B2DF-1421211D5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"/>
            <a:ext cx="12192000" cy="685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Death Rate &amp;amp; Mammograms">
            <a:extLst>
              <a:ext uri="{FF2B5EF4-FFF2-40B4-BE49-F238E27FC236}">
                <a16:creationId xmlns:a16="http://schemas.microsoft.com/office/drawing/2014/main" id="{3A6E486E-5956-44B7-911D-68F73026A1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9925"/>
            <a:ext cx="12192000" cy="601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099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eath Rate &amp;amp; Unisured">
            <a:extLst>
              <a:ext uri="{FF2B5EF4-FFF2-40B4-BE49-F238E27FC236}">
                <a16:creationId xmlns:a16="http://schemas.microsoft.com/office/drawing/2014/main" id="{252CD7C7-D5B4-40F6-9286-561E544AEC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466"/>
            <a:ext cx="12192000" cy="679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833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eath Rate &amp;amp; Income">
            <a:extLst>
              <a:ext uri="{FF2B5EF4-FFF2-40B4-BE49-F238E27FC236}">
                <a16:creationId xmlns:a16="http://schemas.microsoft.com/office/drawing/2014/main" id="{C1E87713-05AB-42B7-9DD6-E5884C574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228"/>
            <a:ext cx="12192000" cy="625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22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7DB1-3451-A184-4E1C-42F8B7F87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and 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88360-C4BF-EBD9-32FB-305F26DA0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603499"/>
            <a:ext cx="10736826" cy="3669481"/>
          </a:xfrm>
        </p:spPr>
        <p:txBody>
          <a:bodyPr/>
          <a:lstStyle/>
          <a:p>
            <a:r>
              <a:rPr lang="en-US" dirty="0"/>
              <a:t>First Question: Is there a correlation between the counties that have a higher death rate with the number of available mammograph facilities? If so, what is the correlation?</a:t>
            </a:r>
          </a:p>
          <a:p>
            <a:pPr lvl="1"/>
            <a:r>
              <a:rPr lang="en-US" dirty="0"/>
              <a:t>Yes, the counties that have a higher death rate have 1 or fewer than 2 mammograph facilities, except for Shelby County.</a:t>
            </a:r>
          </a:p>
          <a:p>
            <a:endParaRPr lang="en-US" dirty="0"/>
          </a:p>
          <a:p>
            <a:pPr marL="342900" lvl="1" indent="-342900"/>
            <a:r>
              <a:rPr lang="en-US" sz="1800" dirty="0"/>
              <a:t>Second Question: Is there another factor, such as insurance that also plays a factor in higher mortality rates within these counties?</a:t>
            </a:r>
          </a:p>
          <a:p>
            <a:pPr lvl="2"/>
            <a:r>
              <a:rPr lang="en-US" dirty="0"/>
              <a:t>Yes. According the Census Bureau – between 2016-2020 about 4,052,700 people were uninsured or didn’t have insurance coverage within Shelby County and out of that number about 264,365 were uninsured females. </a:t>
            </a:r>
          </a:p>
        </p:txBody>
      </p:sp>
    </p:spTree>
    <p:extLst>
      <p:ext uri="{BB962C8B-B14F-4D97-AF65-F5344CB8AC3E}">
        <p14:creationId xmlns:p14="http://schemas.microsoft.com/office/powerpoint/2010/main" val="2995869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4E9EF0A-3E35-3EED-B222-BDD578DFAB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" r="1" b="1"/>
          <a:stretch/>
        </p:blipFill>
        <p:spPr>
          <a:xfrm>
            <a:off x="4276179" y="477446"/>
            <a:ext cx="3639642" cy="41951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4B63C8-6861-BF72-7F2F-9FFE0D723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199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>
                <a:solidFill>
                  <a:schemeClr val="accent6"/>
                </a:solidFill>
              </a:rPr>
              <a:t>My 2nd Cousin - Deborah</a:t>
            </a:r>
          </a:p>
        </p:txBody>
      </p:sp>
      <p:pic>
        <p:nvPicPr>
          <p:cNvPr id="8" name="Content Placeholder 7" descr="A group of women posing for a photo&#10;&#10;Description automatically generated">
            <a:extLst>
              <a:ext uri="{FF2B5EF4-FFF2-40B4-BE49-F238E27FC236}">
                <a16:creationId xmlns:a16="http://schemas.microsoft.com/office/drawing/2014/main" id="{79B27894-862C-9E44-1FC6-D3FE572FDB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2" r="13440" b="-3"/>
          <a:stretch/>
        </p:blipFill>
        <p:spPr>
          <a:xfrm>
            <a:off x="467934" y="477448"/>
            <a:ext cx="3749040" cy="4267573"/>
          </a:xfrm>
          <a:prstGeom prst="rect">
            <a:avLst/>
          </a:prstGeom>
        </p:spPr>
      </p:pic>
      <p:pic>
        <p:nvPicPr>
          <p:cNvPr id="10" name="Content Placeholder 9" descr="A group of people posing for a photo on a boat&#10;&#10;Description automatically generated with medium confidence">
            <a:extLst>
              <a:ext uri="{FF2B5EF4-FFF2-40B4-BE49-F238E27FC236}">
                <a16:creationId xmlns:a16="http://schemas.microsoft.com/office/drawing/2014/main" id="{ED8ECC74-8095-84A1-D340-02F959DAC3E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6" r="41436" b="1"/>
          <a:stretch/>
        </p:blipFill>
        <p:spPr>
          <a:xfrm>
            <a:off x="7975026" y="477446"/>
            <a:ext cx="3739890" cy="419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36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D4F4F7-C974-D7AD-626D-A49FB8B97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087" y="1130603"/>
            <a:ext cx="3342442" cy="4596794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EBEBEB"/>
                </a:solidFill>
              </a:rPr>
              <a:t>Inspiration for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EA9B6-31F8-0413-3BAC-DA9201489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0077" y="437513"/>
            <a:ext cx="5502614" cy="595432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My passion in helping others has led me to pursue a data analytics career within the healthcare industry. </a:t>
            </a:r>
          </a:p>
          <a:p>
            <a:r>
              <a:rPr lang="en-US" sz="2000" dirty="0"/>
              <a:t>Breast Cancer is in my family. We are fortunate that my cousin was able to have access to the medical treatment for her cancer, which now in now in remission. </a:t>
            </a:r>
          </a:p>
          <a:p>
            <a:r>
              <a:rPr lang="en-US" sz="2000" dirty="0"/>
              <a:t>My primary goal for my capstone project is to continue to bring awareness to the ongoing fight in lowering the breast cancer deaths amongst our female population. 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82447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4EEE3-C7F6-153A-6772-FCA40389B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Introduction: Breast Cancer Facts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C8D0A-E2E0-6856-4D9F-C29CF9009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89517"/>
            <a:ext cx="10119598" cy="4102723"/>
          </a:xfrm>
        </p:spPr>
        <p:txBody>
          <a:bodyPr>
            <a:normAutofit/>
          </a:bodyPr>
          <a:lstStyle/>
          <a:p>
            <a:r>
              <a:rPr lang="en-US" dirty="0"/>
              <a:t>According to the American Cancer Society(ACS):</a:t>
            </a:r>
          </a:p>
          <a:p>
            <a:pPr lvl="1"/>
            <a:r>
              <a:rPr lang="en-US" dirty="0"/>
              <a:t>For 2020 stats, ACS estimate about 287,850 women will be diagnosed with new cases of invasive breast cancer and approx. 43,250 women will die from breast cancer.</a:t>
            </a:r>
          </a:p>
          <a:p>
            <a:r>
              <a:rPr lang="en-US" dirty="0"/>
              <a:t>Chances of getting breast cancer</a:t>
            </a:r>
          </a:p>
          <a:p>
            <a:pPr lvl="1"/>
            <a:r>
              <a:rPr lang="en-US" dirty="0"/>
              <a:t>The average risk of a woman, developing breast cancer sometime in her life is about 13%. </a:t>
            </a:r>
          </a:p>
          <a:p>
            <a:pPr lvl="1"/>
            <a:r>
              <a:rPr lang="en-US" dirty="0"/>
              <a:t>Which means there is a 1 in 8 chance a female will develop breast cancer.</a:t>
            </a:r>
          </a:p>
          <a:p>
            <a:r>
              <a:rPr lang="en-US" dirty="0"/>
              <a:t>Currently, the best way to find breast cancer for most women is through a mammogram.</a:t>
            </a:r>
          </a:p>
          <a:p>
            <a:r>
              <a:rPr lang="en-US" dirty="0"/>
              <a:t>The ACS recommends women aged 40 to 44 should get mammogram screenings at least one a year and annual screenings for women aged 45 to 49.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439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07ADC-4FC5-EB60-42B4-3A0800D9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Capstone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48224-6259-9693-2E6F-B90EDB524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2467154"/>
            <a:ext cx="10369296" cy="371419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For this project, I want to examine the mortality rates of women in the state to see if there is a correlation between the high death rates, the number of available mammograph facilities and insurance.  </a:t>
            </a:r>
          </a:p>
          <a:p>
            <a:pPr>
              <a:lnSpc>
                <a:spcPct val="90000"/>
              </a:lnSpc>
            </a:pPr>
            <a:r>
              <a:rPr lang="en-US" dirty="0"/>
              <a:t>For counties that have a higher death rate, how many mammograph facilities are available?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Correlation between number of facilities available per county and the mortality rate. </a:t>
            </a:r>
          </a:p>
          <a:p>
            <a:pPr>
              <a:lnSpc>
                <a:spcPct val="90000"/>
              </a:lnSpc>
            </a:pPr>
            <a:r>
              <a:rPr lang="en-US" dirty="0"/>
              <a:t>For the counties that have a higher death rate, how many of the females within those counties have insurance coverage?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Correlation between access to insurance coverage and the mortality rate. </a:t>
            </a:r>
          </a:p>
          <a:p>
            <a:pPr>
              <a:lnSpc>
                <a:spcPct val="90000"/>
              </a:lnSpc>
            </a:pPr>
            <a:r>
              <a:rPr lang="en-US" dirty="0"/>
              <a:t>My goal again of my capstone project is to highlight the importance of combating breast cancer deaths amongst our female population. 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616858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A0557-500E-EACC-F308-779F1C320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&amp; Analysis Tools </a:t>
            </a:r>
          </a:p>
        </p:txBody>
      </p:sp>
      <p:pic>
        <p:nvPicPr>
          <p:cNvPr id="8" name="Content Placeholder 7" descr="Icon&#10;&#10;Description automatically generated">
            <a:extLst>
              <a:ext uri="{FF2B5EF4-FFF2-40B4-BE49-F238E27FC236}">
                <a16:creationId xmlns:a16="http://schemas.microsoft.com/office/drawing/2014/main" id="{544C5A2C-2946-0790-5B2C-CFF83022CB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362" y="2275206"/>
            <a:ext cx="1771650" cy="1771650"/>
          </a:xfrm>
        </p:spPr>
      </p:pic>
      <p:pic>
        <p:nvPicPr>
          <p:cNvPr id="6" name="Content Placeholder 5" descr="Icon&#10;&#10;Description automatically generated">
            <a:extLst>
              <a:ext uri="{FF2B5EF4-FFF2-40B4-BE49-F238E27FC236}">
                <a16:creationId xmlns:a16="http://schemas.microsoft.com/office/drawing/2014/main" id="{FA142CA2-9C44-37FD-AD9A-28412EBDF2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3078" y="4112682"/>
            <a:ext cx="1800225" cy="1771650"/>
          </a:xfr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8414C6C6-BB80-5E2D-AA26-CCA66902D6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3078" y="2172877"/>
            <a:ext cx="2053867" cy="11736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1456F2-64CC-B4D2-B77E-DC2AD0FEAA27}"/>
              </a:ext>
            </a:extLst>
          </p:cNvPr>
          <p:cNvSpPr txBox="1"/>
          <p:nvPr/>
        </p:nvSpPr>
        <p:spPr>
          <a:xfrm>
            <a:off x="7588577" y="4046856"/>
            <a:ext cx="1593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Python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592916-40FD-E815-9137-EDD80DE0B287}"/>
              </a:ext>
            </a:extLst>
          </p:cNvPr>
          <p:cNvSpPr txBox="1"/>
          <p:nvPr/>
        </p:nvSpPr>
        <p:spPr>
          <a:xfrm>
            <a:off x="9934140" y="5884332"/>
            <a:ext cx="153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Excel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A7CCE5-6D7C-6264-6A5B-D43FD303428A}"/>
              </a:ext>
            </a:extLst>
          </p:cNvPr>
          <p:cNvSpPr txBox="1"/>
          <p:nvPr/>
        </p:nvSpPr>
        <p:spPr>
          <a:xfrm>
            <a:off x="390083" y="2375554"/>
            <a:ext cx="6714290" cy="41652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Death Rates by County -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State Cancer Profile 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stats are produced are from a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collaboration between the National Cancer Institute and Centers for Disease Control and Prevention. 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44444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Death rates by County during 2016-2020 timeframe. 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  <a:hlinkClick r:id="rId5"/>
              </a:rPr>
              <a:t>https://statecancerprofiles.cancer.gov/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Insurance Coverage &amp; Income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US Census Bureau – American Community Survey 5-Year Estimate 2016 – 2020 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  <a:hlinkClick r:id="rId6"/>
              </a:rPr>
              <a:t>https://data.census.gov/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FDA Mammograph Facilities 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https://www.accessdata.fda.gov/</a:t>
            </a:r>
          </a:p>
        </p:txBody>
      </p:sp>
    </p:spTree>
    <p:extLst>
      <p:ext uri="{BB962C8B-B14F-4D97-AF65-F5344CB8AC3E}">
        <p14:creationId xmlns:p14="http://schemas.microsoft.com/office/powerpoint/2010/main" val="3551297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Highest Death Rate_new">
            <a:extLst>
              <a:ext uri="{FF2B5EF4-FFF2-40B4-BE49-F238E27FC236}">
                <a16:creationId xmlns:a16="http://schemas.microsoft.com/office/drawing/2014/main" id="{0094A9E4-986B-4F7F-BC97-FEC880C03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174"/>
            <a:ext cx="12192000" cy="651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538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Highest Death Map">
            <a:extLst>
              <a:ext uri="{FF2B5EF4-FFF2-40B4-BE49-F238E27FC236}">
                <a16:creationId xmlns:a16="http://schemas.microsoft.com/office/drawing/2014/main" id="{9E6D1CDA-B1EB-4218-A843-E08BE187D8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73" y="0"/>
            <a:ext cx="111084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792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Lowest Death Rate">
            <a:extLst>
              <a:ext uri="{FF2B5EF4-FFF2-40B4-BE49-F238E27FC236}">
                <a16:creationId xmlns:a16="http://schemas.microsoft.com/office/drawing/2014/main" id="{2DC5F16D-3442-4C13-AE42-96B4481CC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174"/>
            <a:ext cx="12192000" cy="651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759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Lowest Death Map">
            <a:extLst>
              <a:ext uri="{FF2B5EF4-FFF2-40B4-BE49-F238E27FC236}">
                <a16:creationId xmlns:a16="http://schemas.microsoft.com/office/drawing/2014/main" id="{73E27451-5EB5-4BD3-BB28-AE034E4E9E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0"/>
            <a:ext cx="11779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674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741</TotalTime>
  <Words>578</Words>
  <Application>Microsoft Office PowerPoint</Application>
  <PresentationFormat>Widescreen</PresentationFormat>
  <Paragraphs>43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</vt:lpstr>
      <vt:lpstr>Lato</vt:lpstr>
      <vt:lpstr>Wingdings 3</vt:lpstr>
      <vt:lpstr>Ion Boardroom</vt:lpstr>
      <vt:lpstr>Nashville Software School  “Save the Tatas”</vt:lpstr>
      <vt:lpstr>Inspiration for the project</vt:lpstr>
      <vt:lpstr>Introduction: Breast Cancer Facts</vt:lpstr>
      <vt:lpstr>Capstone Project</vt:lpstr>
      <vt:lpstr>Dataset &amp; Analysis Tools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 and Conclusion </vt:lpstr>
      <vt:lpstr>My 2nd Cousin - Deborah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Breast_Cancer-Cap</dc:title>
  <dc:creator>Adrianne Austin</dc:creator>
  <cp:lastModifiedBy>Adrianne Austin</cp:lastModifiedBy>
  <cp:revision>72</cp:revision>
  <cp:lastPrinted>2022-12-20T00:51:48Z</cp:lastPrinted>
  <dcterms:created xsi:type="dcterms:W3CDTF">2022-12-14T21:50:16Z</dcterms:created>
  <dcterms:modified xsi:type="dcterms:W3CDTF">2022-12-31T20:02:52Z</dcterms:modified>
</cp:coreProperties>
</file>

<file path=docProps/thumbnail.jpeg>
</file>